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316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63" r:id="rId23"/>
    <p:sldId id="278" r:id="rId24"/>
    <p:sldId id="285" r:id="rId25"/>
    <p:sldId id="284" r:id="rId26"/>
    <p:sldId id="286" r:id="rId27"/>
    <p:sldId id="287" r:id="rId28"/>
    <p:sldId id="279" r:id="rId29"/>
    <p:sldId id="288" r:id="rId30"/>
    <p:sldId id="280" r:id="rId31"/>
    <p:sldId id="289" r:id="rId32"/>
    <p:sldId id="290" r:id="rId33"/>
    <p:sldId id="294" r:id="rId34"/>
    <p:sldId id="295" r:id="rId35"/>
    <p:sldId id="296" r:id="rId36"/>
    <p:sldId id="297" r:id="rId37"/>
    <p:sldId id="298" r:id="rId38"/>
    <p:sldId id="299" r:id="rId39"/>
    <p:sldId id="282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5" r:id="rId54"/>
    <p:sldId id="314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32F57"/>
    <a:srgbClr val="84C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D54A-A191-2599-2E46-1C174DEDC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13397D-9780-7E63-43B0-500B8354F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F7FD-DB0B-9076-F344-E94C6814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C61006-00D9-E90E-B231-87B3C652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1D4B1-1A84-B14B-0C55-7B9B7363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14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F49DA-487B-2745-FC78-B2CDBB1C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EC9A93-9639-6868-D7CE-EE04E8C75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2D7234-D5B0-DD6E-A584-1811E621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524C1-2CDB-3F5A-7832-D3D60FE5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07FA39-231F-3357-5320-D9153401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5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8B59E3-CDB2-C69F-CF1D-12CEAC853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7429E7-740E-9F6F-A0DC-9D016A2CC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D36E50-7586-DB5C-EFB2-3255BB026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D407C8-0C8E-C4ED-96E3-E9D4451F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C83909-64B0-1749-2059-CEA5D44C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6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D3660-470E-D536-7809-D1D34636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3633A-CD80-D03C-8E85-3FBBF42C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4CE523-849D-BBB3-D37B-1839BE0B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3C6F0-4693-8819-CABB-ABDD5650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A64573-182E-2511-28C6-ECF749D5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32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15510-ABC0-9EB8-7A46-B08CDD5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72405F-AC01-C8AA-9811-977B8C434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E8BFB7-33B1-383D-1E1D-C5874F49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1BF119-A865-606A-B8F8-E40CA006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B454E4-D63F-1C00-78B2-20A1AF87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3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315C8-8531-F771-9786-3D6DC2AA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FB238-9251-34C2-2E67-DDB0EBAE1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CADCD7-4DF5-AD8B-BC11-0C3EA6B3B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DA3248-619E-39B7-8608-00BFAFF7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2918AD-7863-FA68-A98C-DA94EE03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8F898C-0AB9-68B0-4726-321EE837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44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02206-069C-4B52-8FA5-F9279928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EB1DF-B4F1-E56D-0617-C20E288C4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FAFD24-0D7C-855D-F08C-DA68490E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1701B0-5F54-DD44-24E6-1322DD577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6343938-40A7-5B0F-70BC-ED6893477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AFE289-73AB-E37F-E05A-6549B114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0A50C9-7039-903F-8D31-498E27E5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3E73D2-1105-E109-F239-922A9DC7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7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BEAA1-E346-5426-D07E-8465E8EE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0CEEA6-8C4E-7D01-FA64-175B7973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4C739D-DF18-877C-D87E-195FEF2F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D065D5-2F2E-A0C1-4E9D-4CA625F9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70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3AABE0D-40E3-82C9-591D-FA80688F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7CF977-9891-F19F-27FE-4632A3AB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1762E6-53D3-2E76-3234-750AA00F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18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39EF-0B69-81E4-0358-4E2274A7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2DF594-61BC-E060-CE17-5189203E7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2E06FC-1796-1ECA-F136-B43A2B782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93CEC6-F2F7-E634-42E5-B5407E01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7D5C0D-B508-D687-73FE-243D35AD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F9CEDB-D249-D296-CC75-363C0192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4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FB729-BB5C-BD5D-B2CF-C41C35B7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5D5C9B-6247-A49D-F193-65BA55524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C9188E-10C6-15FB-7590-CBA3307F1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EF43D2-3D1A-945E-AD84-D10D33F0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59ADE7-C4BB-98C0-F23E-24345A02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97AB42-F020-6E34-AC01-883E5301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AB0E9A-27C3-E2C3-A3B8-87473CC2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D0BF8F-5BC2-641C-C695-842553D3B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F8A86C-A796-2AD5-E5AC-BC1745043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E748-1A2C-4CE5-9281-06C9F8DC8C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817B16-3ACB-0573-AF50-D393C5D41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B07532-6910-9B4B-AC18-A04922900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2D768-EC8A-479B-BD9A-43583667C7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69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fonseca/sorba-trai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5C243262-4133-9535-C070-96CAB69D36D6}"/>
              </a:ext>
            </a:extLst>
          </p:cNvPr>
          <p:cNvSpPr/>
          <p:nvPr/>
        </p:nvSpPr>
        <p:spPr>
          <a:xfrm>
            <a:off x="0" y="1483567"/>
            <a:ext cx="12192000" cy="3928188"/>
          </a:xfrm>
          <a:prstGeom prst="rect">
            <a:avLst/>
          </a:prstGeom>
          <a:solidFill>
            <a:srgbClr val="84CF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8D1F06-E07E-014F-7838-376680DDD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1873"/>
            <a:ext cx="9144000" cy="2387600"/>
          </a:xfrm>
        </p:spPr>
        <p:txBody>
          <a:bodyPr/>
          <a:lstStyle/>
          <a:p>
            <a:r>
              <a:rPr lang="pt-BR" dirty="0">
                <a:solidFill>
                  <a:srgbClr val="032F57"/>
                </a:solidFill>
                <a:latin typeface="Impact" panose="020B0806030902050204" pitchFamily="34" charset="0"/>
              </a:rPr>
              <a:t>MINICURSO – SORBA.AI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5196AC-1FAD-F7A3-4C3F-E277938D8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7"/>
          <a:stretch/>
        </p:blipFill>
        <p:spPr>
          <a:xfrm>
            <a:off x="3352800" y="5257800"/>
            <a:ext cx="5486400" cy="1600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83205A-AFCE-AC51-7558-739D4FE1B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5295" b="74150"/>
          <a:stretch/>
        </p:blipFill>
        <p:spPr>
          <a:xfrm>
            <a:off x="0" y="0"/>
            <a:ext cx="12191999" cy="177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55C7F3-B484-BBF7-9E54-4CE926F21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76667" r="49036"/>
          <a:stretch/>
        </p:blipFill>
        <p:spPr>
          <a:xfrm>
            <a:off x="0" y="5257800"/>
            <a:ext cx="3352800" cy="1600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0402E6B-4865-D867-43C0-E8021397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4" t="76667" r="49036"/>
          <a:stretch/>
        </p:blipFill>
        <p:spPr>
          <a:xfrm>
            <a:off x="8839200" y="5257800"/>
            <a:ext cx="3352800" cy="16002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585ADD-B469-CFA9-C3CC-8E6FDC022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85"/>
          <a:stretch/>
        </p:blipFill>
        <p:spPr>
          <a:xfrm>
            <a:off x="3047033" y="1772816"/>
            <a:ext cx="5482114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1CE24-DB54-E42F-079D-3FDE5C5E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ESTRUTURA HIERÁRQUICA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F04CF3-67FE-FF3F-DC67-DCA28E8A3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187" y="1825625"/>
            <a:ext cx="6477625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79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3265C-0183-9806-329B-667A9F73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ASSET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5916951-81CD-9B53-7E75-57FE39D9B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632" y="1825625"/>
            <a:ext cx="6944735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65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A2407-EF94-A1A8-5BDC-94DD380D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SIMPLES DE SIMULAÇÃO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12D4C-8CB9-07A2-6DAA-7CFFE8E2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4857"/>
          </a:xfrm>
        </p:spPr>
        <p:txBody>
          <a:bodyPr>
            <a:normAutofit/>
          </a:bodyPr>
          <a:lstStyle/>
          <a:p>
            <a:r>
              <a:rPr lang="pt-BR" dirty="0"/>
              <a:t>Node-RED simulando uma linha com duas esteiras, cada esteira com velocidade e temperatura: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Download do backup (JSON): </a:t>
            </a:r>
            <a:r>
              <a:rPr lang="pt-BR" dirty="0">
                <a:hlinkClick r:id="rId2"/>
              </a:rPr>
              <a:t>github.com/hafonseca/sorba-training</a:t>
            </a:r>
            <a:r>
              <a:rPr lang="pt-BR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3692E0-8C88-088B-C994-AE486CF5E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481" y="2747198"/>
            <a:ext cx="5215039" cy="2863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82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2B849-7D03-26CB-EA98-4DFE8B33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 CONECTOR DE IOT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90A2F5-1B5E-F250-E2E3-B961EC35B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173" y="1825625"/>
            <a:ext cx="911765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45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30C35-6E32-46DC-FC20-FFF51422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 CONECTOR DE IOT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8BAEA4-229E-EB79-975E-62832ABC1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089" y="2961710"/>
            <a:ext cx="6968604" cy="36015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522EDF-E771-B973-BCDB-D6D59831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9"/>
            <a:ext cx="2432901" cy="1210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82765-DE4C-0802-CC5A-768A00D8B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38" y="1630805"/>
            <a:ext cx="1838582" cy="581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97B5853C-9038-006C-7CCA-CED39EEBFA95}"/>
              </a:ext>
            </a:extLst>
          </p:cNvPr>
          <p:cNvSpPr/>
          <p:nvPr/>
        </p:nvSpPr>
        <p:spPr>
          <a:xfrm rot="20708951">
            <a:off x="3757976" y="1844483"/>
            <a:ext cx="857839" cy="499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8CC4019F-34C1-F72B-47B6-E1650B83EE86}"/>
              </a:ext>
            </a:extLst>
          </p:cNvPr>
          <p:cNvSpPr/>
          <p:nvPr/>
        </p:nvSpPr>
        <p:spPr>
          <a:xfrm rot="4564901">
            <a:off x="5984788" y="2433309"/>
            <a:ext cx="857839" cy="4996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06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BB94E-326B-AB21-45BE-8C796459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 CONECTOR DE IOT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82647-F0F8-DFFD-656B-0A4BCCEF0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726" y="1825625"/>
            <a:ext cx="9202547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DF2B2E1-6153-1750-A774-9AB8FF60BDFE}"/>
              </a:ext>
            </a:extLst>
          </p:cNvPr>
          <p:cNvSpPr/>
          <p:nvPr/>
        </p:nvSpPr>
        <p:spPr>
          <a:xfrm>
            <a:off x="6777872" y="1923068"/>
            <a:ext cx="1093509" cy="405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67FDF4-0B2D-A0CC-05E9-EFB7CAC5A720}"/>
              </a:ext>
            </a:extLst>
          </p:cNvPr>
          <p:cNvSpPr/>
          <p:nvPr/>
        </p:nvSpPr>
        <p:spPr>
          <a:xfrm>
            <a:off x="4592425" y="2461967"/>
            <a:ext cx="1093509" cy="405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3CEF9F-1184-8F78-C990-6130FAF80FAF}"/>
              </a:ext>
            </a:extLst>
          </p:cNvPr>
          <p:cNvSpPr/>
          <p:nvPr/>
        </p:nvSpPr>
        <p:spPr>
          <a:xfrm>
            <a:off x="9693897" y="5649798"/>
            <a:ext cx="1093509" cy="405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01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4B8E3-8807-AF3C-E796-A8582059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 CONECTOR DE IOT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EC4CFC-4A81-455C-CB23-6105DE79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657" y="1825625"/>
            <a:ext cx="8530686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77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F7214-AD09-2044-1569-F347F8E0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 CONECTOR DE IOT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C84D63-78E4-7393-56C9-F47E56D70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975" y="2063406"/>
            <a:ext cx="8880050" cy="44706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87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CB958-5C9B-19CC-9EDD-DE86FEB8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VERIFICAR NOSSOS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CA9E87-DBDB-2C3B-4FB6-34E013C55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725" y="1900738"/>
            <a:ext cx="1505160" cy="42011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ADE764-33C5-9A46-FE61-5B400DF11FB4}"/>
              </a:ext>
            </a:extLst>
          </p:cNvPr>
          <p:cNvSpPr/>
          <p:nvPr/>
        </p:nvSpPr>
        <p:spPr>
          <a:xfrm>
            <a:off x="667725" y="4073951"/>
            <a:ext cx="1802098" cy="405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DD7819-9857-DBD3-5B9B-D9CBD288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869" y="2721923"/>
            <a:ext cx="8694656" cy="2365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72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432AD-EB48-A6D8-C4CB-930A6602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TAL UM FLUXO DE SAÍDA?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4A853F7-9365-2876-FE6D-0FD0CDBE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83" y="2777160"/>
            <a:ext cx="5544324" cy="24482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1DCDFC-8A58-4C83-72CD-8C927354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5" y="2481130"/>
            <a:ext cx="3982006" cy="1895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C432D38-E5E9-073F-62B8-E6E698607B9D}"/>
              </a:ext>
            </a:extLst>
          </p:cNvPr>
          <p:cNvSpPr/>
          <p:nvPr/>
        </p:nvSpPr>
        <p:spPr>
          <a:xfrm>
            <a:off x="7041823" y="3337089"/>
            <a:ext cx="688156" cy="6221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E73AD9-6318-8175-A09A-71C6EFDC7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71" y="4724809"/>
            <a:ext cx="3934374" cy="1876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04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338C0-CA52-A7DA-FB61-A64F9155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ABOUT 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F970B0-CF99-9531-BBCB-582F95886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Hugo </a:t>
            </a:r>
            <a:r>
              <a:rPr lang="pt-BR" sz="3200" dirty="0" err="1"/>
              <a:t>Fonsêca</a:t>
            </a:r>
            <a:r>
              <a:rPr lang="pt-BR" sz="3200" dirty="0"/>
              <a:t>, </a:t>
            </a:r>
            <a:r>
              <a:rPr lang="pt-BR" sz="3200" dirty="0" err="1"/>
              <a:t>MSc</a:t>
            </a:r>
            <a:r>
              <a:rPr lang="pt-BR" sz="3200" dirty="0"/>
              <a:t>. (Eng. De Sistemas)</a:t>
            </a:r>
          </a:p>
          <a:p>
            <a:pPr marL="0" indent="0">
              <a:buNone/>
            </a:pPr>
            <a:r>
              <a:rPr lang="pt-BR" sz="3200" dirty="0"/>
              <a:t>    E-mail: </a:t>
            </a:r>
            <a:r>
              <a:rPr lang="pt-BR" sz="3200" u="sng" dirty="0"/>
              <a:t>haf@poli.br</a:t>
            </a:r>
          </a:p>
          <a:p>
            <a:pPr marL="0" indent="0">
              <a:buNone/>
            </a:pPr>
            <a:r>
              <a:rPr lang="pt-BR" sz="3200" dirty="0"/>
              <a:t>    WhatsApp: </a:t>
            </a:r>
            <a:r>
              <a:rPr lang="pt-BR" sz="3200" u="sng" dirty="0"/>
              <a:t>(81) 9 9292-0944</a:t>
            </a:r>
          </a:p>
          <a:p>
            <a:pPr marL="0" indent="0">
              <a:buNone/>
            </a:pPr>
            <a:r>
              <a:rPr lang="pt-BR" sz="3200" dirty="0"/>
              <a:t>    </a:t>
            </a:r>
            <a:r>
              <a:rPr lang="pt-BR" sz="3200" dirty="0" err="1"/>
              <a:t>Discord</a:t>
            </a:r>
            <a:r>
              <a:rPr lang="pt-BR" sz="3200" dirty="0"/>
              <a:t>: </a:t>
            </a:r>
            <a:r>
              <a:rPr lang="pt-BR" sz="3200" u="sng" dirty="0"/>
              <a:t>Hugo Fonsêca#7312</a:t>
            </a:r>
          </a:p>
          <a:p>
            <a:pPr marL="0" indent="0">
              <a:buNone/>
            </a:pPr>
            <a:r>
              <a:rPr lang="pt-BR" sz="3200" dirty="0"/>
              <a:t>    GitHub: </a:t>
            </a:r>
            <a:r>
              <a:rPr lang="pt-BR" sz="3200" dirty="0" err="1"/>
              <a:t>hafonseca</a:t>
            </a:r>
            <a:endParaRPr lang="pt-BR" sz="3200" dirty="0"/>
          </a:p>
          <a:p>
            <a:pPr marL="0" indent="0">
              <a:buNone/>
            </a:pPr>
            <a:r>
              <a:rPr lang="pt-BR" sz="3200" dirty="0"/>
              <a:t>    LinkedIn: linkedin.com/in/</a:t>
            </a:r>
            <a:r>
              <a:rPr lang="pt-BR" sz="3200" dirty="0" err="1"/>
              <a:t>hugoafonseca</a:t>
            </a:r>
            <a:endParaRPr lang="pt-BR" sz="3200" dirty="0"/>
          </a:p>
          <a:p>
            <a:endParaRPr lang="pt-BR" sz="3200" dirty="0"/>
          </a:p>
        </p:txBody>
      </p:sp>
      <p:pic>
        <p:nvPicPr>
          <p:cNvPr id="8" name="Picture 2" descr="e-mail-icon - homeoffice.com.br">
            <a:extLst>
              <a:ext uri="{FF2B5EF4-FFF2-40B4-BE49-F238E27FC236}">
                <a16:creationId xmlns:a16="http://schemas.microsoft.com/office/drawing/2014/main" id="{823E2957-A22E-39E9-5D30-639B227F6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9398"/>
            <a:ext cx="376548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atsapp Icon Logo Vector (.AI) Free Download">
            <a:extLst>
              <a:ext uri="{FF2B5EF4-FFF2-40B4-BE49-F238E27FC236}">
                <a16:creationId xmlns:a16="http://schemas.microsoft.com/office/drawing/2014/main" id="{1DDF011B-D337-C44D-7AA9-E457844D6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9323"/>
            <a:ext cx="376548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discord-logo-icone -">
            <a:extLst>
              <a:ext uri="{FF2B5EF4-FFF2-40B4-BE49-F238E27FC236}">
                <a16:creationId xmlns:a16="http://schemas.microsoft.com/office/drawing/2014/main" id="{A8D5C982-E2BC-C39B-B9DE-AB6894C3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59" y="3559248"/>
            <a:ext cx="376548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C68D814D-2B2F-E044-424D-FBBF09384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46032"/>
              </p:ext>
            </p:extLst>
          </p:nvPr>
        </p:nvGraphicFramePr>
        <p:xfrm>
          <a:off x="8565502" y="649647"/>
          <a:ext cx="3175097" cy="367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9317581" imgH="10776235" progId="Photoshop.Image.13">
                  <p:embed/>
                </p:oleObj>
              </mc:Choice>
              <mc:Fallback>
                <p:oleObj name="Image" r:id="rId5" imgW="9317581" imgH="10776235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5502" y="649647"/>
                        <a:ext cx="3175097" cy="3672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Linkedin logo png, Linkedin icon transparent png 18930480 PNG">
            <a:extLst>
              <a:ext uri="{FF2B5EF4-FFF2-40B4-BE49-F238E27FC236}">
                <a16:creationId xmlns:a16="http://schemas.microsoft.com/office/drawing/2014/main" id="{5B56E54B-5010-AAEA-AD3B-CEEAAAC50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7" t="19117" r="18095" b="19272"/>
          <a:stretch/>
        </p:blipFill>
        <p:spPr bwMode="auto">
          <a:xfrm>
            <a:off x="830096" y="4680551"/>
            <a:ext cx="383511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0DCA7DA8-8A80-515E-BC3A-608C0E2A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59" y="4119173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7642B86-77E7-4747-CA18-3A37DDD4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502" y="4497173"/>
            <a:ext cx="3134952" cy="1937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1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B2246-E386-1CFB-75FD-AA86E848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TAL UM FLUXO DE SAÍDA?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6002541-4787-E8CC-7815-8DAF7FB8F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7334"/>
            <a:ext cx="10515600" cy="34079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56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4471C-43DF-299B-1191-03287089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TAL UM FLUXO DE SAÍDA?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D0D4FCD8-93B2-7BBB-B180-3B9E6191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397" y="1825625"/>
            <a:ext cx="6933205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14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7E103-1267-D9FD-9C83-8A7F0D71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AGORA AO ML TRAINER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A135D0-7991-2FFF-E00A-A0A73457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1082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Módulo de inteligência artificial. Nele, você pode:</a:t>
            </a: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Criar, gerir e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versionar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datasets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Criar, gerir e fazer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deploy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de modelos inteligentes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D5D0C7-1686-BD90-0F60-A77EE69D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557" y="575035"/>
            <a:ext cx="2898351" cy="5472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746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29D24-7E9E-E02B-B152-8C398F25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DATASET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3A2C4F-82FF-0C83-F89D-96F8B53AB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50" y="3887485"/>
            <a:ext cx="3248025" cy="51435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D84EE10-1285-0606-B29A-6F0F2D75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87" y="1618493"/>
            <a:ext cx="742950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A9C83BB-5E2F-1D9A-B562-49B58E9F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25" y="2800613"/>
            <a:ext cx="1133475" cy="495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D02B7642-9BDE-630A-67B1-A92E1DDCC434}"/>
              </a:ext>
            </a:extLst>
          </p:cNvPr>
          <p:cNvSpPr/>
          <p:nvPr/>
        </p:nvSpPr>
        <p:spPr>
          <a:xfrm>
            <a:off x="1752599" y="3457554"/>
            <a:ext cx="251927" cy="2682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14D58C6-6C01-18FA-7738-C93E813A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760" y="2090057"/>
            <a:ext cx="7694690" cy="4109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FAC2407-C55F-E1C0-61F0-D91E4A3FB1E4}"/>
              </a:ext>
            </a:extLst>
          </p:cNvPr>
          <p:cNvSpPr/>
          <p:nvPr/>
        </p:nvSpPr>
        <p:spPr>
          <a:xfrm>
            <a:off x="3671693" y="3887485"/>
            <a:ext cx="452438" cy="51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678A867B-FAE7-4590-B06E-A4F40DC0579E}"/>
              </a:ext>
            </a:extLst>
          </p:cNvPr>
          <p:cNvSpPr/>
          <p:nvPr/>
        </p:nvSpPr>
        <p:spPr>
          <a:xfrm>
            <a:off x="1752599" y="2370684"/>
            <a:ext cx="251927" cy="2682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11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C7161-1744-A6DE-BEA8-E229C6A7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DATASET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C38AC-73C0-21A4-33AC-68195ADAC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Filtros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B10FE3-6E2A-6F8A-BE8C-BC4B1DA8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2" y="2411513"/>
            <a:ext cx="9799670" cy="415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8D3A16-2F63-B151-6E54-D97591C0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072" y="761257"/>
            <a:ext cx="3086100" cy="2714625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E766046-C156-9CBA-1C6C-9178857C0A13}"/>
              </a:ext>
            </a:extLst>
          </p:cNvPr>
          <p:cNvSpPr/>
          <p:nvPr/>
        </p:nvSpPr>
        <p:spPr>
          <a:xfrm>
            <a:off x="479217" y="2621901"/>
            <a:ext cx="4786605" cy="51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739EDE8-6F36-086C-EE85-DD5868B0550A}"/>
              </a:ext>
            </a:extLst>
          </p:cNvPr>
          <p:cNvSpPr/>
          <p:nvPr/>
        </p:nvSpPr>
        <p:spPr>
          <a:xfrm>
            <a:off x="5191177" y="4843509"/>
            <a:ext cx="2525240" cy="1333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3D7CBB5-A6AB-AAE4-6B2B-200A666C8D2B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5265822" y="2205896"/>
            <a:ext cx="915369" cy="6725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52368D7-DDBC-B77E-E0E5-00E2ADABB4B9}"/>
              </a:ext>
            </a:extLst>
          </p:cNvPr>
          <p:cNvCxnSpPr>
            <a:cxnSpLocks/>
          </p:cNvCxnSpPr>
          <p:nvPr/>
        </p:nvCxnSpPr>
        <p:spPr>
          <a:xfrm flipV="1">
            <a:off x="7716417" y="3474116"/>
            <a:ext cx="1085655" cy="13693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59DFE789-8718-BAEF-06C7-27EA7A57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91" y="1027906"/>
            <a:ext cx="2039808" cy="2355979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48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4E656-6D9A-AC14-A9AE-BC0FFF43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CRIANDO UM DATASET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CC6A8A-0D78-5BD4-F2DE-95ADABEC5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3725069"/>
            <a:ext cx="1219200" cy="5524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99A296-8BB3-C828-CC2C-F647C02F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54" y="1966913"/>
            <a:ext cx="9747380" cy="43597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39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48C75-3EF9-B090-3040-C641D648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DATASET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9AFC5C5-6630-66A4-0D92-4C3398A46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004"/>
            <a:ext cx="10515600" cy="4288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11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00645-4D77-23C0-0490-FAA60435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DATASET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7798303-AFBE-D243-C8FA-0729A3369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925" y="1825625"/>
            <a:ext cx="7840149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48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9FEEE-3E56-306D-D567-C629AC2B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NOVA VERSÃO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5D5F959-7272-1A9D-A419-80D935EB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627"/>
            <a:ext cx="10515600" cy="1794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327250-BCB5-7911-3AD1-8D370489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1837"/>
            <a:ext cx="12192000" cy="2161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3915B4B6-FD30-407E-01B2-5F19C40E96B4}"/>
              </a:ext>
            </a:extLst>
          </p:cNvPr>
          <p:cNvSpPr/>
          <p:nvPr/>
        </p:nvSpPr>
        <p:spPr>
          <a:xfrm>
            <a:off x="5778760" y="3564294"/>
            <a:ext cx="634481" cy="5131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17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67AE0-583A-5AC4-8DA9-0764A73A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NOVA VERSÃO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0006DB6D-DCDC-A38D-E37D-E806AFD39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6151" t="31594" r="3487" b="10617"/>
          <a:stretch/>
        </p:blipFill>
        <p:spPr>
          <a:xfrm>
            <a:off x="634482" y="2659222"/>
            <a:ext cx="4454318" cy="2836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684AB3-2CB4-0E94-D458-C159F56F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40" r="4140" b="4726"/>
          <a:stretch/>
        </p:blipFill>
        <p:spPr>
          <a:xfrm>
            <a:off x="6722707" y="2659369"/>
            <a:ext cx="4733307" cy="2836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3D64F5F-1120-41ED-E3B2-FD39BA4264F4}"/>
              </a:ext>
            </a:extLst>
          </p:cNvPr>
          <p:cNvSpPr/>
          <p:nvPr/>
        </p:nvSpPr>
        <p:spPr>
          <a:xfrm>
            <a:off x="5579182" y="3746386"/>
            <a:ext cx="653143" cy="662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26F544-2EBB-DCB6-8DD9-94FCC573F275}"/>
              </a:ext>
            </a:extLst>
          </p:cNvPr>
          <p:cNvSpPr txBox="1"/>
          <p:nvPr/>
        </p:nvSpPr>
        <p:spPr>
          <a:xfrm>
            <a:off x="2536071" y="218336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1.0.0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AD4A53-F5AE-9AD1-1E8C-C2195DE4CF8E}"/>
              </a:ext>
            </a:extLst>
          </p:cNvPr>
          <p:cNvSpPr txBox="1"/>
          <p:nvPr/>
        </p:nvSpPr>
        <p:spPr>
          <a:xfrm>
            <a:off x="8763790" y="218336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1.0.1</a:t>
            </a:r>
          </a:p>
        </p:txBody>
      </p:sp>
    </p:spTree>
    <p:extLst>
      <p:ext uri="{BB962C8B-B14F-4D97-AF65-F5344CB8AC3E}">
        <p14:creationId xmlns:p14="http://schemas.microsoft.com/office/powerpoint/2010/main" val="312907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24385-6757-7DA0-586E-5AC53EE5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QUISER ACOMPANHAR...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6DA75E-757E-CD4F-5A33-65199B392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3074" cy="38021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Pré-requisito único: </a:t>
            </a:r>
            <a:r>
              <a:rPr lang="pt-BR" sz="2000" dirty="0" err="1">
                <a:latin typeface="Consolas" panose="020B0609020204030204" pitchFamily="49" charset="0"/>
              </a:rPr>
              <a:t>docker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</a:rPr>
              <a:t>docker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run</a:t>
            </a:r>
            <a:r>
              <a:rPr lang="pt-BR" sz="2000" dirty="0">
                <a:latin typeface="Consolas" panose="020B0609020204030204" pitchFamily="49" charset="0"/>
              </a:rPr>
              <a:t> -d -p 443:443 -p 1883:1883 </a:t>
            </a:r>
            <a:r>
              <a:rPr lang="pt-BR" sz="2000" dirty="0" err="1">
                <a:latin typeface="Consolas" panose="020B0609020204030204" pitchFamily="49" charset="0"/>
              </a:rPr>
              <a:t>sorbotics</a:t>
            </a:r>
            <a:r>
              <a:rPr lang="pt-BR" sz="2000" dirty="0">
                <a:latin typeface="Consolas" panose="020B0609020204030204" pitchFamily="49" charset="0"/>
              </a:rPr>
              <a:t>/</a:t>
            </a:r>
            <a:r>
              <a:rPr lang="pt-BR" sz="2000" dirty="0" err="1">
                <a:latin typeface="Consolas" panose="020B0609020204030204" pitchFamily="49" charset="0"/>
              </a:rPr>
              <a:t>sorba-sde:latest</a:t>
            </a: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nsolas" panose="020B0609020204030204" pitchFamily="49" charset="0"/>
              </a:rPr>
              <a:t>Acesse: https://localhost (usuário: admin / senha: </a:t>
            </a:r>
            <a:r>
              <a:rPr lang="pt-BR" sz="2000" dirty="0" err="1">
                <a:latin typeface="Consolas" panose="020B0609020204030204" pitchFamily="49" charset="0"/>
              </a:rPr>
              <a:t>adminpwd</a:t>
            </a:r>
            <a:r>
              <a:rPr lang="pt-BR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Smartphone Camera Icons - Free SVG &amp; PNG Smartphone Camera ...">
            <a:extLst>
              <a:ext uri="{FF2B5EF4-FFF2-40B4-BE49-F238E27FC236}">
                <a16:creationId xmlns:a16="http://schemas.microsoft.com/office/drawing/2014/main" id="{27576455-58CD-A079-A139-F2C5A719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389" y="3343765"/>
            <a:ext cx="3406611" cy="34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834D-6AAC-48D5-5921-43D253AE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PROJETO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5488D7D-C993-4ADD-B382-2AC405250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014" y="1825625"/>
            <a:ext cx="9263972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32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A48C9-3701-7B4F-5FA6-58F0EC51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PROJETO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D41841-3E5F-0F82-3DB6-929AD0FA1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9694"/>
            <a:ext cx="10515600" cy="386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06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83A05-0BD3-9CEF-E36B-DC7E05AC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FAA9D86-1AC2-FE08-4362-AB130B02D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15" y="1825625"/>
            <a:ext cx="10160569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32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4CAEB-E13E-8D4F-90E7-27A219F4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A905B2A-B27F-0A0D-4253-3DBB5F471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0530"/>
            <a:ext cx="10515600" cy="3641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63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79B2E-184F-7E52-85FF-F6F9A28F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4F9AF1-F6D9-C2F5-0FF1-C36E9D18A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957" y="1825625"/>
            <a:ext cx="7022085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6223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1BA9E-0180-8B58-EAB8-FC165FB9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C34FE97-EB6B-C60A-1B3E-2E7BE3B3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147" y="1825625"/>
            <a:ext cx="7331706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717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3C95C-1099-8E13-B05D-25A4AF34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D52BF3A-4BE2-1C61-CCCC-B90250D91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164" y="1825625"/>
            <a:ext cx="7823672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788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527CA-FB63-A63A-E367-150D25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83A4C0F-DC2B-DF93-CD2C-FABAB449F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39" y="1825625"/>
            <a:ext cx="9672521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079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4278-19A9-5CAE-371F-7BE6D878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ANÁLISE (MODELO)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382645-A8D7-4985-B669-7936FBE6D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95" y="1825625"/>
            <a:ext cx="803061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74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B0C38-39F3-2CF6-F586-C872D10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E15E12-1159-634D-F239-EAF08FEB0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 volta ao IoT </a:t>
            </a:r>
            <a:r>
              <a:rPr lang="pt-BR" dirty="0" err="1"/>
              <a:t>Unified</a:t>
            </a:r>
            <a:r>
              <a:rPr lang="pt-BR" dirty="0"/>
              <a:t>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B76D00-B285-0594-8EA5-C9C571E6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9" y="2511699"/>
            <a:ext cx="8114522" cy="3800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30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B802A-D7A2-7FFC-DC81-F8560356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QUEBRANDO O GELO...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A0063-116B-0794-686F-EC775904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6000" dirty="0"/>
          </a:p>
          <a:p>
            <a:pPr marL="0" indent="0" algn="ctr">
              <a:buNone/>
            </a:pPr>
            <a:endParaRPr lang="pt-BR" sz="6000" dirty="0"/>
          </a:p>
          <a:p>
            <a:pPr marL="0" indent="0" algn="ctr">
              <a:buNone/>
            </a:pPr>
            <a:r>
              <a:rPr lang="pt-BR" sz="6000" dirty="0"/>
              <a:t>INDÚSTRIA 4.0? O QUE É ISSO?</a:t>
            </a:r>
          </a:p>
        </p:txBody>
      </p:sp>
    </p:spTree>
    <p:extLst>
      <p:ext uri="{BB962C8B-B14F-4D97-AF65-F5344CB8AC3E}">
        <p14:creationId xmlns:p14="http://schemas.microsoft.com/office/powerpoint/2010/main" val="2309177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08E2D-3C54-BFCE-0916-4279295E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F4F14C6-D740-EA7B-CFE8-F7F563E1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792" y="1825625"/>
            <a:ext cx="9930415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18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ECB5F-5ED6-39AF-A684-265D889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F3DFBE9-8FEA-89AC-4CC0-6ED0ED3DA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459" y="1825625"/>
            <a:ext cx="10077082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432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74706-34C9-8EE9-915A-FBAF4612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ED02301-3D6A-7815-2138-2BB58405D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294" y="1825625"/>
            <a:ext cx="9709412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84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50DC0-D71C-B91A-2ED5-B85A0618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F3F8EB-6775-4C08-BC33-BDC7A1A74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225" y="1825625"/>
            <a:ext cx="981555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673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A8999-4B9A-19A7-A924-CA14EF16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83FECF-8D9A-A12D-5301-1C646A6AB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277" y="1825625"/>
            <a:ext cx="7815446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595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A484C-5073-24FA-7E0B-D03F1765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613826-2869-016C-317B-46419313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1" y="1825625"/>
            <a:ext cx="9967797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28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0295E-8E2F-6A36-3DBE-55AE9E2D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9684BF-BA00-89B0-F5DB-0C7544875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669" y="2359339"/>
            <a:ext cx="8163673" cy="3509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56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8BA27-533C-C07E-592C-5B81D7A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A071C7-EAD3-59B2-82C2-496EE6E44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50654"/>
            <a:ext cx="10515600" cy="2342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3A87B6-2050-37F4-10BA-87A57B36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401558"/>
            <a:ext cx="3333750" cy="1038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239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38990-54D9-7DCB-C439-962AC52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670C9C-B912-66A8-A3DF-58051630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361933"/>
            <a:ext cx="10515600" cy="22645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B833CC5-F227-A2F6-9E7A-BEA9CDBF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2082087"/>
            <a:ext cx="3190875" cy="1238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145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C2D15-F365-3CF5-DF77-5A59201A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55C3698-E097-98F1-AB8F-9BC0994CA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93" y="1825625"/>
            <a:ext cx="995421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60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B802A-D7A2-7FFC-DC81-F8560356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QUEBRANDO O GELO...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D97C1C-6DBE-E2F8-6EDA-4412F5BC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4" y="1479589"/>
            <a:ext cx="9825872" cy="5135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474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8CA97-3F17-014E-8EFD-1DB32542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372AB9E-A6F7-A489-AB17-B5861131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999" y="1825625"/>
            <a:ext cx="8920001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609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D3B33BE4-EA18-E813-46D3-EDF15A14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28" y="3034506"/>
            <a:ext cx="11610545" cy="33103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B0D207-357B-F327-B669-AAB82B5F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DEPLOY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80A6-7260-D859-C6F3-DC4830C853B5}"/>
              </a:ext>
            </a:extLst>
          </p:cNvPr>
          <p:cNvSpPr txBox="1"/>
          <p:nvPr/>
        </p:nvSpPr>
        <p:spPr>
          <a:xfrm>
            <a:off x="8042988" y="3335693"/>
            <a:ext cx="167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Anomalia ligada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E662C5-D15E-BF0C-69A0-AFA906A9734F}"/>
              </a:ext>
            </a:extLst>
          </p:cNvPr>
          <p:cNvSpPr txBox="1"/>
          <p:nvPr/>
        </p:nvSpPr>
        <p:spPr>
          <a:xfrm>
            <a:off x="9895082" y="3335693"/>
            <a:ext cx="20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Anomalia desligada</a:t>
            </a:r>
          </a:p>
        </p:txBody>
      </p:sp>
    </p:spTree>
    <p:extLst>
      <p:ext uri="{BB962C8B-B14F-4D97-AF65-F5344CB8AC3E}">
        <p14:creationId xmlns:p14="http://schemas.microsoft.com/office/powerpoint/2010/main" val="2406572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BFBF6-118D-EDAC-4DDA-7C930CC7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AGORA?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5CF3E-7EF4-5F58-4294-7FC9929E7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Novas versões do </a:t>
            </a:r>
            <a:r>
              <a:rPr lang="pt-BR" dirty="0" err="1"/>
              <a:t>dataset</a:t>
            </a:r>
            <a:endParaRPr lang="pt-BR" dirty="0"/>
          </a:p>
          <a:p>
            <a:r>
              <a:rPr lang="pt-BR" dirty="0"/>
              <a:t>Novos tipos de modelo</a:t>
            </a:r>
          </a:p>
          <a:p>
            <a:r>
              <a:rPr lang="pt-BR" dirty="0"/>
              <a:t>Retreinar modelo</a:t>
            </a:r>
          </a:p>
          <a:p>
            <a:r>
              <a:rPr lang="pt-BR" dirty="0"/>
              <a:t>Detectar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drift</a:t>
            </a:r>
            <a:endParaRPr lang="pt-BR" dirty="0"/>
          </a:p>
          <a:p>
            <a:r>
              <a:rPr lang="pt-BR" dirty="0" err="1"/>
              <a:t>Auto-learning</a:t>
            </a:r>
            <a:r>
              <a:rPr lang="pt-BR" dirty="0"/>
              <a:t> </a:t>
            </a:r>
          </a:p>
          <a:p>
            <a:r>
              <a:rPr lang="pt-BR" dirty="0"/>
              <a:t>Redirecionar sinais de output para o MQTT</a:t>
            </a:r>
          </a:p>
          <a:p>
            <a:r>
              <a:rPr lang="pt-BR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47270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9389D-348D-7DDD-48E0-C5985B12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COMO VOU APRENDER TUDO ISSO?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BAA627-D712-13F0-8E2F-EFF464B89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39256"/>
            <a:ext cx="1914525" cy="2124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C65F1A8-0F6A-338E-9A24-3F090989B9AB}"/>
              </a:ext>
            </a:extLst>
          </p:cNvPr>
          <p:cNvSpPr/>
          <p:nvPr/>
        </p:nvSpPr>
        <p:spPr>
          <a:xfrm>
            <a:off x="933061" y="3041780"/>
            <a:ext cx="1595535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0234CA-CF39-45BB-8B37-36110D9BC3AD}"/>
              </a:ext>
            </a:extLst>
          </p:cNvPr>
          <p:cNvSpPr/>
          <p:nvPr/>
        </p:nvSpPr>
        <p:spPr>
          <a:xfrm>
            <a:off x="933062" y="3631599"/>
            <a:ext cx="1119674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A421982-B9CD-98CB-DB8B-4962AAE13359}"/>
              </a:ext>
            </a:extLst>
          </p:cNvPr>
          <p:cNvSpPr/>
          <p:nvPr/>
        </p:nvSpPr>
        <p:spPr>
          <a:xfrm>
            <a:off x="933061" y="4781735"/>
            <a:ext cx="1819664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40A6DE5-00E1-6FEE-399C-AA2299B50D2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28596" y="2314973"/>
            <a:ext cx="1632857" cy="8760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CBF6F99-8828-2229-D2EC-756C0E607755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052736" y="3780889"/>
            <a:ext cx="6969965" cy="88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EC5C31D-6D26-4DF2-2873-7C64AFB61AF1}"/>
              </a:ext>
            </a:extLst>
          </p:cNvPr>
          <p:cNvCxnSpPr>
            <a:stCxn id="14" idx="3"/>
            <a:endCxn id="7" idx="1"/>
          </p:cNvCxnSpPr>
          <p:nvPr/>
        </p:nvCxnSpPr>
        <p:spPr>
          <a:xfrm>
            <a:off x="2752725" y="4931025"/>
            <a:ext cx="486864" cy="398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D7694391-84D0-1BE0-6787-1E73FEDF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701" y="2321083"/>
            <a:ext cx="2950417" cy="3096892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ACDA0A-49C8-46BF-E95F-A4C20151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89" y="3990878"/>
            <a:ext cx="5012754" cy="2676914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230A82-6CC7-B469-E9F9-A89C63FFA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53" y="1363029"/>
            <a:ext cx="4411727" cy="1903887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176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A849A-A0A8-3EED-A79E-621BC645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OBRIGADO!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6311E2-5B39-60D0-9ACF-9FAF6C62E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736" y="1825625"/>
            <a:ext cx="4216528" cy="4351338"/>
          </a:xfrm>
        </p:spPr>
      </p:pic>
    </p:spTree>
    <p:extLst>
      <p:ext uri="{BB962C8B-B14F-4D97-AF65-F5344CB8AC3E}">
        <p14:creationId xmlns:p14="http://schemas.microsoft.com/office/powerpoint/2010/main" val="382972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BB3F7-47CF-6A0E-B29A-A390E29E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ENTÃO, O QUE É O SORBA.AI?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B86101-EDF8-7966-72D6-80F128EF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Plataforma (paga) capaz, dentre outras coisas, de:</a:t>
            </a:r>
          </a:p>
          <a:p>
            <a:r>
              <a:rPr lang="pt-BR" dirty="0">
                <a:solidFill>
                  <a:schemeClr val="accent1"/>
                </a:solidFill>
              </a:rPr>
              <a:t>Coletar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Armazenar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Transformar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Criar fluxo de dados (UNS)</a:t>
            </a:r>
          </a:p>
          <a:p>
            <a:r>
              <a:rPr lang="pt-BR" dirty="0">
                <a:solidFill>
                  <a:schemeClr val="accent1"/>
                </a:solidFill>
              </a:rPr>
              <a:t>Hierarquizar ativos (UNS)</a:t>
            </a: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Criar, gerir e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versionar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datasets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(“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DataOps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”)</a:t>
            </a: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Criar, gerir e fazer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deploy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de modelos inteligentes (“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MLOps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1383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AD973-C8DA-D0B7-A834-894657B4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SUBDIVISÃO DA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C7F576-045A-3047-F36E-25C61B58A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IoT </a:t>
            </a:r>
            <a:r>
              <a:rPr lang="pt-BR" dirty="0" err="1"/>
              <a:t>Unified</a:t>
            </a:r>
            <a:r>
              <a:rPr lang="pt-BR" dirty="0"/>
              <a:t>: “Engenharia de Automação”</a:t>
            </a:r>
          </a:p>
          <a:p>
            <a:r>
              <a:rPr lang="pt-BR" dirty="0"/>
              <a:t>ML Trainer: “Engenharia da Computação”</a:t>
            </a:r>
          </a:p>
          <a:p>
            <a:r>
              <a:rPr lang="pt-BR" dirty="0" err="1"/>
              <a:t>WorkFlow</a:t>
            </a:r>
            <a:r>
              <a:rPr lang="pt-BR" dirty="0"/>
              <a:t> (Node-RED)</a:t>
            </a:r>
          </a:p>
          <a:p>
            <a:r>
              <a:rPr lang="pt-BR" dirty="0"/>
              <a:t>Dashboard (</a:t>
            </a:r>
            <a:r>
              <a:rPr lang="pt-BR" dirty="0" err="1"/>
              <a:t>Grafana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7C2978-5089-4AAD-70D4-111A3BD4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21" y="548201"/>
            <a:ext cx="3439005" cy="2724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30421C-9138-AB12-E1C9-D04E42F3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45" y="4023389"/>
            <a:ext cx="5225593" cy="2333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C38B88-A16B-17AA-D99E-73E94CB0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2" y="4079351"/>
            <a:ext cx="4996992" cy="2221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9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DDF8-CC89-ACD7-3D68-B47AF841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COMEÇANDO PELO IOT UNIFIED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9C432-B7AE-893D-F39B-240F7416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0254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Módulo de integração de dados. Nele, você pode:</a:t>
            </a:r>
          </a:p>
          <a:p>
            <a:r>
              <a:rPr lang="pt-BR" dirty="0">
                <a:solidFill>
                  <a:schemeClr val="accent1"/>
                </a:solidFill>
              </a:rPr>
              <a:t>Coletar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Armazenar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Transformar dados</a:t>
            </a:r>
          </a:p>
          <a:p>
            <a:r>
              <a:rPr lang="pt-BR" dirty="0">
                <a:solidFill>
                  <a:schemeClr val="accent1"/>
                </a:solidFill>
              </a:rPr>
              <a:t>Criar fluxo de dados (UNS)</a:t>
            </a:r>
          </a:p>
          <a:p>
            <a:r>
              <a:rPr lang="pt-BR" dirty="0">
                <a:solidFill>
                  <a:schemeClr val="accent1"/>
                </a:solidFill>
              </a:rPr>
              <a:t>Hierarquizar ativos (UNS)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F20CC0-5A29-1D14-3F3F-54BB31F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593" y="1036948"/>
            <a:ext cx="3255524" cy="4784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2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28446-9FF9-99A0-447E-32D54003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ESTRUTURA HIERÁRQUICA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C6AB783-2FFC-1197-F20F-7EEB4F0A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01" y="1717405"/>
            <a:ext cx="6382599" cy="477547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104EB0-3DC0-0718-83EB-D4D8A5D01DAA}"/>
              </a:ext>
            </a:extLst>
          </p:cNvPr>
          <p:cNvSpPr txBox="1"/>
          <p:nvPr/>
        </p:nvSpPr>
        <p:spPr>
          <a:xfrm>
            <a:off x="8568965" y="3685900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Asset</a:t>
            </a:r>
            <a:r>
              <a:rPr lang="pt-BR" dirty="0"/>
              <a:t> </a:t>
            </a:r>
            <a:r>
              <a:rPr lang="pt-BR" dirty="0" err="1"/>
              <a:t>Group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953F11B-CCFE-D3C1-3B89-94D1A67C635E}"/>
              </a:ext>
            </a:extLst>
          </p:cNvPr>
          <p:cNvSpPr txBox="1"/>
          <p:nvPr/>
        </p:nvSpPr>
        <p:spPr>
          <a:xfrm>
            <a:off x="8568965" y="6050444"/>
            <a:ext cx="340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Asset</a:t>
            </a:r>
            <a:r>
              <a:rPr lang="pt-BR" dirty="0"/>
              <a:t> (último ponto da hierarquia)</a:t>
            </a:r>
          </a:p>
        </p:txBody>
      </p:sp>
      <p:sp>
        <p:nvSpPr>
          <p:cNvPr id="16" name="Chave Direita 15">
            <a:extLst>
              <a:ext uri="{FF2B5EF4-FFF2-40B4-BE49-F238E27FC236}">
                <a16:creationId xmlns:a16="http://schemas.microsoft.com/office/drawing/2014/main" id="{EF4F09A2-7D84-7A8E-50E0-4C42DD6C7C3D}"/>
              </a:ext>
            </a:extLst>
          </p:cNvPr>
          <p:cNvSpPr/>
          <p:nvPr/>
        </p:nvSpPr>
        <p:spPr>
          <a:xfrm>
            <a:off x="7569724" y="1717405"/>
            <a:ext cx="999241" cy="430632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9FC51F7C-77A5-9828-C400-CD222BBFD46F}"/>
              </a:ext>
            </a:extLst>
          </p:cNvPr>
          <p:cNvSpPr/>
          <p:nvPr/>
        </p:nvSpPr>
        <p:spPr>
          <a:xfrm>
            <a:off x="7569724" y="6023726"/>
            <a:ext cx="999241" cy="46914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D8328144-D482-3978-0E97-11F602C9664D}"/>
              </a:ext>
            </a:extLst>
          </p:cNvPr>
          <p:cNvSpPr/>
          <p:nvPr/>
        </p:nvSpPr>
        <p:spPr>
          <a:xfrm>
            <a:off x="9005397" y="2554664"/>
            <a:ext cx="527901" cy="5184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D66D8A-AC5D-12E0-F7E5-48D0F6ACC22F}"/>
              </a:ext>
            </a:extLst>
          </p:cNvPr>
          <p:cNvSpPr txBox="1"/>
          <p:nvPr/>
        </p:nvSpPr>
        <p:spPr>
          <a:xfrm>
            <a:off x="8588840" y="1987307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 Sorba.AI:</a:t>
            </a:r>
          </a:p>
        </p:txBody>
      </p:sp>
    </p:spTree>
    <p:extLst>
      <p:ext uri="{BB962C8B-B14F-4D97-AF65-F5344CB8AC3E}">
        <p14:creationId xmlns:p14="http://schemas.microsoft.com/office/powerpoint/2010/main" val="6772100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535</Words>
  <Application>Microsoft Office PowerPoint</Application>
  <PresentationFormat>Widescreen</PresentationFormat>
  <Paragraphs>113</Paragraphs>
  <Slides>54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Impact</vt:lpstr>
      <vt:lpstr>Tema do Office</vt:lpstr>
      <vt:lpstr>Adobe Photoshop Image</vt:lpstr>
      <vt:lpstr>MINICURSO – SORBA.AI</vt:lpstr>
      <vt:lpstr>ABOUT ME</vt:lpstr>
      <vt:lpstr>SE QUISER ACOMPANHAR...</vt:lpstr>
      <vt:lpstr>QUEBRANDO O GELO...</vt:lpstr>
      <vt:lpstr>QUEBRANDO O GELO...</vt:lpstr>
      <vt:lpstr>ENTÃO, O QUE É O SORBA.AI?</vt:lpstr>
      <vt:lpstr>SUBDIVISÃO DA PLATAFORMA</vt:lpstr>
      <vt:lpstr>COMEÇANDO PELO IOT UNIFIED</vt:lpstr>
      <vt:lpstr>DEFININDO ESTRUTURA HIERÁRQUICA</vt:lpstr>
      <vt:lpstr>DEFININDO ESTRUTURA HIERÁRQUICA</vt:lpstr>
      <vt:lpstr>CRIANDO UM ASSET</vt:lpstr>
      <vt:lpstr>EXEMPLO SIMPLES DE SIMULAÇÃO</vt:lpstr>
      <vt:lpstr>ADICIONANDO UM CONECTOR DE IOT</vt:lpstr>
      <vt:lpstr>ADICIONANDO UM CONECTOR DE IOT</vt:lpstr>
      <vt:lpstr>ADICIONANDO UM CONECTOR DE IOT</vt:lpstr>
      <vt:lpstr>ADICIONANDO UM CONECTOR DE IOT</vt:lpstr>
      <vt:lpstr>ADICIONANDO UM CONECTOR DE IOT</vt:lpstr>
      <vt:lpstr>VAMOS VERIFICAR NOSSOS DADOS</vt:lpstr>
      <vt:lpstr>QUE TAL UM FLUXO DE SAÍDA?</vt:lpstr>
      <vt:lpstr>QUE TAL UM FLUXO DE SAÍDA?</vt:lpstr>
      <vt:lpstr>QUE TAL UM FLUXO DE SAÍDA?</vt:lpstr>
      <vt:lpstr>VAMOS AGORA AO ML TRAINER</vt:lpstr>
      <vt:lpstr>CRIANDO UM DATASET</vt:lpstr>
      <vt:lpstr>CRIANDO UM DATASET</vt:lpstr>
      <vt:lpstr>CRIANDO UM DATASET</vt:lpstr>
      <vt:lpstr>CRIANDO UM DATASET</vt:lpstr>
      <vt:lpstr>CRIANDO UM DATASET</vt:lpstr>
      <vt:lpstr>CRIANDO UMA NOVA VERSÃO</vt:lpstr>
      <vt:lpstr>CRIANDO UMA NOVA VERSÃO</vt:lpstr>
      <vt:lpstr>CRIANDO UM PROJETO</vt:lpstr>
      <vt:lpstr>CRIANDO UM PROJETO</vt:lpstr>
      <vt:lpstr>CRIANDO UMA ANÁLISE (MODELO)</vt:lpstr>
      <vt:lpstr>CRIANDO UMA ANÁLISE (MODELO)</vt:lpstr>
      <vt:lpstr>CRIANDO UMA ANÁLISE (MODELO)</vt:lpstr>
      <vt:lpstr>CRIANDO UMA ANÁLISE (MODELO)</vt:lpstr>
      <vt:lpstr>CRIANDO UMA ANÁLISE (MODELO)</vt:lpstr>
      <vt:lpstr>CRIANDO UMA ANÁLISE (MODELO)</vt:lpstr>
      <vt:lpstr>CRIANDO UMA ANÁLISE (MODELO)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FAZENDO DEPLOY DO MODELO</vt:lpstr>
      <vt:lpstr>E AGORA?</vt:lpstr>
      <vt:lpstr>E COMO VOU APRENDER TUDO ISSO?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Paula Costa</dc:creator>
  <cp:lastModifiedBy>Hugo Fonseca</cp:lastModifiedBy>
  <cp:revision>2</cp:revision>
  <dcterms:created xsi:type="dcterms:W3CDTF">2024-11-28T01:45:15Z</dcterms:created>
  <dcterms:modified xsi:type="dcterms:W3CDTF">2024-11-28T12:20:09Z</dcterms:modified>
</cp:coreProperties>
</file>